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6" r:id="rId12"/>
    <p:sldId id="270" r:id="rId13"/>
    <p:sldId id="265"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1" autoAdjust="0"/>
    <p:restoredTop sz="94660"/>
  </p:normalViewPr>
  <p:slideViewPr>
    <p:cSldViewPr snapToGrid="0">
      <p:cViewPr varScale="1">
        <p:scale>
          <a:sx n="74" d="100"/>
          <a:sy n="74" d="100"/>
        </p:scale>
        <p:origin x="72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3/13/2025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3/13/2025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3/13/2025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3/13/2025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3/13/2025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3/13/2025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3/13/2025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3/13/2025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3/13/2025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hyperlink" Target="http://www.sussex.edu/" TargetMode="External"/><Relationship Id="rId2" Type="http://schemas.openxmlformats.org/officeDocument/2006/relationships/hyperlink" Target="mailto:pcavanagh@sussex.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56E55-189A-4853-90E5-FEAE9772782D}"/>
              </a:ext>
            </a:extLst>
          </p:cNvPr>
          <p:cNvSpPr>
            <a:spLocks noGrp="1"/>
          </p:cNvSpPr>
          <p:nvPr>
            <p:ph type="ctrTitle"/>
          </p:nvPr>
        </p:nvSpPr>
        <p:spPr/>
        <p:txBody>
          <a:bodyPr/>
          <a:lstStyle/>
          <a:p>
            <a:r>
              <a:rPr lang="en-US" dirty="0"/>
              <a:t>Sussex County Community College</a:t>
            </a:r>
          </a:p>
        </p:txBody>
      </p:sp>
      <p:sp>
        <p:nvSpPr>
          <p:cNvPr id="3" name="Subtitle 2">
            <a:extLst>
              <a:ext uri="{FF2B5EF4-FFF2-40B4-BE49-F238E27FC236}">
                <a16:creationId xmlns:a16="http://schemas.microsoft.com/office/drawing/2014/main" id="{D153317B-27CF-4979-ACD3-51656685EC91}"/>
              </a:ext>
            </a:extLst>
          </p:cNvPr>
          <p:cNvSpPr>
            <a:spLocks noGrp="1"/>
          </p:cNvSpPr>
          <p:nvPr>
            <p:ph type="subTitle" idx="1"/>
          </p:nvPr>
        </p:nvSpPr>
        <p:spPr/>
        <p:txBody>
          <a:bodyPr>
            <a:normAutofit/>
          </a:bodyPr>
          <a:lstStyle/>
          <a:p>
            <a:r>
              <a:rPr lang="en-US" sz="6600" dirty="0"/>
              <a:t>Accessibility Services</a:t>
            </a:r>
          </a:p>
        </p:txBody>
      </p:sp>
    </p:spTree>
    <p:extLst>
      <p:ext uri="{BB962C8B-B14F-4D97-AF65-F5344CB8AC3E}">
        <p14:creationId xmlns:p14="http://schemas.microsoft.com/office/powerpoint/2010/main" val="255110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0FEE7-6DE6-4288-BFDC-A346E0E38AB6}"/>
              </a:ext>
            </a:extLst>
          </p:cNvPr>
          <p:cNvSpPr>
            <a:spLocks noGrp="1"/>
          </p:cNvSpPr>
          <p:nvPr>
            <p:ph type="title"/>
          </p:nvPr>
        </p:nvSpPr>
        <p:spPr/>
        <p:txBody>
          <a:bodyPr/>
          <a:lstStyle/>
          <a:p>
            <a:r>
              <a:rPr lang="en-US" dirty="0"/>
              <a:t>Process</a:t>
            </a:r>
          </a:p>
        </p:txBody>
      </p:sp>
      <p:sp>
        <p:nvSpPr>
          <p:cNvPr id="3" name="Content Placeholder 2">
            <a:extLst>
              <a:ext uri="{FF2B5EF4-FFF2-40B4-BE49-F238E27FC236}">
                <a16:creationId xmlns:a16="http://schemas.microsoft.com/office/drawing/2014/main" id="{8FEC2ECF-FF87-4455-88DF-8861B187CC79}"/>
              </a:ext>
            </a:extLst>
          </p:cNvPr>
          <p:cNvSpPr>
            <a:spLocks noGrp="1"/>
          </p:cNvSpPr>
          <p:nvPr>
            <p:ph idx="1"/>
          </p:nvPr>
        </p:nvSpPr>
        <p:spPr/>
        <p:txBody>
          <a:bodyPr>
            <a:normAutofit lnSpcReduction="10000"/>
          </a:bodyPr>
          <a:lstStyle/>
          <a:p>
            <a:r>
              <a:rPr lang="en-US" dirty="0"/>
              <a:t>Make an appointment with Accessibility Services</a:t>
            </a:r>
          </a:p>
          <a:p>
            <a:pPr marL="0" indent="0">
              <a:buNone/>
            </a:pPr>
            <a:r>
              <a:rPr lang="en-US" sz="1900" dirty="0"/>
              <a:t>Appointments can be scheduled through a link on the Student Success Center webpage</a:t>
            </a:r>
          </a:p>
          <a:p>
            <a:r>
              <a:rPr lang="en-US" dirty="0"/>
              <a:t>Provide a copy of your documentation to the Accessibility Services office</a:t>
            </a:r>
          </a:p>
          <a:p>
            <a:r>
              <a:rPr lang="en-US" dirty="0"/>
              <a:t>During the meeting the accommodations you are entitled to will be reviewed</a:t>
            </a:r>
          </a:p>
          <a:p>
            <a:r>
              <a:rPr lang="en-US" dirty="0"/>
              <a:t>A Letter of Accommodation will be prepared, it is the students responsibility to provide a cop of the letter to each of their professors each semester.  Letters will be emailed to the students SCCC email account.</a:t>
            </a:r>
          </a:p>
        </p:txBody>
      </p:sp>
    </p:spTree>
    <p:extLst>
      <p:ext uri="{BB962C8B-B14F-4D97-AF65-F5344CB8AC3E}">
        <p14:creationId xmlns:p14="http://schemas.microsoft.com/office/powerpoint/2010/main" val="2526028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7BE84-0715-48A8-AEDF-749C1B24AC8C}"/>
              </a:ext>
            </a:extLst>
          </p:cNvPr>
          <p:cNvSpPr>
            <a:spLocks noGrp="1"/>
          </p:cNvSpPr>
          <p:nvPr>
            <p:ph type="title"/>
          </p:nvPr>
        </p:nvSpPr>
        <p:spPr/>
        <p:txBody>
          <a:bodyPr/>
          <a:lstStyle/>
          <a:p>
            <a:r>
              <a:rPr lang="en-US" dirty="0"/>
              <a:t>Common Accommodations</a:t>
            </a:r>
          </a:p>
        </p:txBody>
      </p:sp>
      <p:sp>
        <p:nvSpPr>
          <p:cNvPr id="3" name="Content Placeholder 2">
            <a:extLst>
              <a:ext uri="{FF2B5EF4-FFF2-40B4-BE49-F238E27FC236}">
                <a16:creationId xmlns:a16="http://schemas.microsoft.com/office/drawing/2014/main" id="{0BF96A83-3D70-4DE2-A440-CFD43806E01A}"/>
              </a:ext>
            </a:extLst>
          </p:cNvPr>
          <p:cNvSpPr>
            <a:spLocks noGrp="1"/>
          </p:cNvSpPr>
          <p:nvPr>
            <p:ph idx="1"/>
          </p:nvPr>
        </p:nvSpPr>
        <p:spPr/>
        <p:txBody>
          <a:bodyPr/>
          <a:lstStyle/>
          <a:p>
            <a:r>
              <a:rPr lang="en-US" dirty="0"/>
              <a:t>Testing in a distraction reduced environment</a:t>
            </a:r>
          </a:p>
          <a:p>
            <a:r>
              <a:rPr lang="en-US" dirty="0"/>
              <a:t>Extended time for testing</a:t>
            </a:r>
          </a:p>
          <a:p>
            <a:r>
              <a:rPr lang="en-US" dirty="0"/>
              <a:t>Assessment questions may be read by a proctor</a:t>
            </a:r>
          </a:p>
          <a:p>
            <a:r>
              <a:rPr lang="en-US" dirty="0"/>
              <a:t>Copies of lecture note and/or </a:t>
            </a:r>
            <a:r>
              <a:rPr lang="en-US" dirty="0" err="1"/>
              <a:t>Powerpoints</a:t>
            </a:r>
            <a:endParaRPr lang="en-US" dirty="0"/>
          </a:p>
          <a:p>
            <a:r>
              <a:rPr lang="en-US" dirty="0"/>
              <a:t>Extended time for assignment deadlines</a:t>
            </a:r>
          </a:p>
          <a:p>
            <a:r>
              <a:rPr lang="en-US" dirty="0"/>
              <a:t>ASL Interpreter Services</a:t>
            </a:r>
          </a:p>
          <a:p>
            <a:endParaRPr lang="en-US" dirty="0"/>
          </a:p>
        </p:txBody>
      </p:sp>
    </p:spTree>
    <p:extLst>
      <p:ext uri="{BB962C8B-B14F-4D97-AF65-F5344CB8AC3E}">
        <p14:creationId xmlns:p14="http://schemas.microsoft.com/office/powerpoint/2010/main" val="3712228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772047B-FDF5-4DCF-86DD-B0C65006ECBD}"/>
              </a:ext>
            </a:extLst>
          </p:cNvPr>
          <p:cNvPicPr>
            <a:picLocks noChangeAspect="1"/>
          </p:cNvPicPr>
          <p:nvPr/>
        </p:nvPicPr>
        <p:blipFill>
          <a:blip r:embed="rId2"/>
          <a:stretch>
            <a:fillRect/>
          </a:stretch>
        </p:blipFill>
        <p:spPr>
          <a:xfrm>
            <a:off x="3493884" y="0"/>
            <a:ext cx="5204231" cy="6858000"/>
          </a:xfrm>
          <a:prstGeom prst="rect">
            <a:avLst/>
          </a:prstGeom>
        </p:spPr>
      </p:pic>
    </p:spTree>
    <p:extLst>
      <p:ext uri="{BB962C8B-B14F-4D97-AF65-F5344CB8AC3E}">
        <p14:creationId xmlns:p14="http://schemas.microsoft.com/office/powerpoint/2010/main" val="1455646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5FE0B7-3122-4351-A70F-6DC0A203E36A}"/>
              </a:ext>
            </a:extLst>
          </p:cNvPr>
          <p:cNvSpPr>
            <a:spLocks noGrp="1"/>
          </p:cNvSpPr>
          <p:nvPr>
            <p:ph type="title"/>
          </p:nvPr>
        </p:nvSpPr>
        <p:spPr/>
        <p:txBody>
          <a:bodyPr/>
          <a:lstStyle/>
          <a:p>
            <a:r>
              <a:rPr lang="en-US"/>
              <a:t>Support Services</a:t>
            </a:r>
            <a:endParaRPr lang="en-US" dirty="0"/>
          </a:p>
        </p:txBody>
      </p:sp>
      <p:sp>
        <p:nvSpPr>
          <p:cNvPr id="8" name="Text Placeholder 7">
            <a:extLst>
              <a:ext uri="{FF2B5EF4-FFF2-40B4-BE49-F238E27FC236}">
                <a16:creationId xmlns:a16="http://schemas.microsoft.com/office/drawing/2014/main" id="{81CDA88F-4699-4E3A-9022-58A1B944AC7D}"/>
              </a:ext>
            </a:extLst>
          </p:cNvPr>
          <p:cNvSpPr>
            <a:spLocks noGrp="1"/>
          </p:cNvSpPr>
          <p:nvPr>
            <p:ph type="body" idx="1"/>
          </p:nvPr>
        </p:nvSpPr>
        <p:spPr/>
        <p:txBody>
          <a:bodyPr/>
          <a:lstStyle/>
          <a:p>
            <a:r>
              <a:rPr lang="en-US" sz="3200" b="1"/>
              <a:t>Tutoring</a:t>
            </a:r>
            <a:endParaRPr lang="en-US" sz="3200" b="1" dirty="0"/>
          </a:p>
        </p:txBody>
      </p:sp>
      <p:sp>
        <p:nvSpPr>
          <p:cNvPr id="11" name="Text Placeholder 10">
            <a:extLst>
              <a:ext uri="{FF2B5EF4-FFF2-40B4-BE49-F238E27FC236}">
                <a16:creationId xmlns:a16="http://schemas.microsoft.com/office/drawing/2014/main" id="{6425EC26-9E5F-4362-BBC8-B6348FCD80D0}"/>
              </a:ext>
            </a:extLst>
          </p:cNvPr>
          <p:cNvSpPr>
            <a:spLocks noGrp="1"/>
          </p:cNvSpPr>
          <p:nvPr>
            <p:ph type="body" sz="quarter" idx="15"/>
          </p:nvPr>
        </p:nvSpPr>
        <p:spPr/>
        <p:txBody>
          <a:bodyPr>
            <a:normAutofit/>
          </a:bodyPr>
          <a:lstStyle/>
          <a:p>
            <a:pPr marL="285750" indent="-285750">
              <a:buFont typeface="Arial" panose="020B0604020202020204" pitchFamily="34" charset="0"/>
              <a:buChar char="•"/>
            </a:pPr>
            <a:r>
              <a:rPr lang="en-US" sz="3600"/>
              <a:t>Writing Center</a:t>
            </a:r>
          </a:p>
          <a:p>
            <a:pPr marL="285750" indent="-285750">
              <a:buFont typeface="Arial" panose="020B0604020202020204" pitchFamily="34" charset="0"/>
              <a:buChar char="•"/>
            </a:pPr>
            <a:r>
              <a:rPr lang="en-US" sz="3600"/>
              <a:t>STEM Tutoring - Library</a:t>
            </a:r>
            <a:endParaRPr lang="en-US" sz="3600" dirty="0"/>
          </a:p>
        </p:txBody>
      </p:sp>
      <p:sp>
        <p:nvSpPr>
          <p:cNvPr id="10" name="Text Placeholder 9">
            <a:extLst>
              <a:ext uri="{FF2B5EF4-FFF2-40B4-BE49-F238E27FC236}">
                <a16:creationId xmlns:a16="http://schemas.microsoft.com/office/drawing/2014/main" id="{9C6114ED-FE8E-4DAA-8941-C4B27398BF73}"/>
              </a:ext>
            </a:extLst>
          </p:cNvPr>
          <p:cNvSpPr>
            <a:spLocks noGrp="1"/>
          </p:cNvSpPr>
          <p:nvPr>
            <p:ph type="body" sz="half" idx="13"/>
          </p:nvPr>
        </p:nvSpPr>
        <p:spPr/>
        <p:txBody>
          <a:bodyPr/>
          <a:lstStyle/>
          <a:p>
            <a:r>
              <a:rPr lang="en-US" sz="3200" b="1"/>
              <a:t>Resources</a:t>
            </a:r>
            <a:endParaRPr lang="en-US" sz="3200" b="1" dirty="0"/>
          </a:p>
        </p:txBody>
      </p:sp>
      <p:sp>
        <p:nvSpPr>
          <p:cNvPr id="9" name="Text Placeholder 8">
            <a:extLst>
              <a:ext uri="{FF2B5EF4-FFF2-40B4-BE49-F238E27FC236}">
                <a16:creationId xmlns:a16="http://schemas.microsoft.com/office/drawing/2014/main" id="{0CC3033D-D106-42DB-B41B-0F46FE763D3D}"/>
              </a:ext>
            </a:extLst>
          </p:cNvPr>
          <p:cNvSpPr>
            <a:spLocks noGrp="1"/>
          </p:cNvSpPr>
          <p:nvPr>
            <p:ph type="body" sz="quarter" idx="3"/>
          </p:nvPr>
        </p:nvSpPr>
        <p:spPr/>
        <p:txBody>
          <a:bodyPr/>
          <a:lstStyle/>
          <a:p>
            <a:r>
              <a:rPr lang="en-US" sz="3200" b="1"/>
              <a:t>Mental Health</a:t>
            </a:r>
            <a:endParaRPr lang="en-US" sz="3200" b="1" dirty="0"/>
          </a:p>
        </p:txBody>
      </p:sp>
      <p:sp>
        <p:nvSpPr>
          <p:cNvPr id="13" name="Text Placeholder 12">
            <a:extLst>
              <a:ext uri="{FF2B5EF4-FFF2-40B4-BE49-F238E27FC236}">
                <a16:creationId xmlns:a16="http://schemas.microsoft.com/office/drawing/2014/main" id="{AD92EC16-7BF8-4385-8B73-44E71C399B01}"/>
              </a:ext>
            </a:extLst>
          </p:cNvPr>
          <p:cNvSpPr>
            <a:spLocks noGrp="1"/>
          </p:cNvSpPr>
          <p:nvPr>
            <p:ph type="body" sz="half" idx="17"/>
          </p:nvPr>
        </p:nvSpPr>
        <p:spPr/>
        <p:txBody>
          <a:bodyPr/>
          <a:lstStyle/>
          <a:p>
            <a:pPr marL="285750" indent="-285750">
              <a:buFont typeface="Arial" panose="020B0604020202020204" pitchFamily="34" charset="0"/>
              <a:buChar char="•"/>
            </a:pPr>
            <a:r>
              <a:rPr lang="en-US" sz="3200"/>
              <a:t>Nutrition Center</a:t>
            </a:r>
          </a:p>
          <a:p>
            <a:pPr marL="285750" indent="-285750">
              <a:buFont typeface="Arial" panose="020B0604020202020204" pitchFamily="34" charset="0"/>
              <a:buChar char="•"/>
            </a:pPr>
            <a:r>
              <a:rPr lang="en-US" sz="3200"/>
              <a:t>Degree UP</a:t>
            </a:r>
          </a:p>
          <a:p>
            <a:pPr marL="285750" indent="-285750">
              <a:buFont typeface="Arial" panose="020B0604020202020204" pitchFamily="34" charset="0"/>
              <a:buChar char="•"/>
            </a:pPr>
            <a:r>
              <a:rPr lang="en-US" sz="3200"/>
              <a:t>DSAI/PSS</a:t>
            </a:r>
          </a:p>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dirty="0"/>
          </a:p>
        </p:txBody>
      </p:sp>
      <p:sp>
        <p:nvSpPr>
          <p:cNvPr id="12" name="Text Placeholder 11">
            <a:extLst>
              <a:ext uri="{FF2B5EF4-FFF2-40B4-BE49-F238E27FC236}">
                <a16:creationId xmlns:a16="http://schemas.microsoft.com/office/drawing/2014/main" id="{45593D2A-C808-4608-A4A5-A930BE0CBE80}"/>
              </a:ext>
            </a:extLst>
          </p:cNvPr>
          <p:cNvSpPr>
            <a:spLocks noGrp="1"/>
          </p:cNvSpPr>
          <p:nvPr>
            <p:ph type="body" sz="half" idx="16"/>
          </p:nvPr>
        </p:nvSpPr>
        <p:spPr/>
        <p:txBody>
          <a:bodyPr>
            <a:normAutofit fontScale="92500" lnSpcReduction="20000"/>
          </a:bodyPr>
          <a:lstStyle/>
          <a:p>
            <a:pPr marL="285750" indent="-285750">
              <a:buFont typeface="Arial" panose="020B0604020202020204" pitchFamily="34" charset="0"/>
              <a:buChar char="•"/>
            </a:pPr>
            <a:r>
              <a:rPr lang="en-US" sz="3200"/>
              <a:t>Short term counseling</a:t>
            </a:r>
          </a:p>
          <a:p>
            <a:pPr marL="285750" indent="-285750">
              <a:buFont typeface="Arial" panose="020B0604020202020204" pitchFamily="34" charset="0"/>
              <a:buChar char="•"/>
            </a:pPr>
            <a:r>
              <a:rPr lang="en-US" sz="3200"/>
              <a:t>Lakeside Counseling</a:t>
            </a:r>
          </a:p>
          <a:p>
            <a:pPr marL="285750" indent="-285750">
              <a:buFont typeface="Arial" panose="020B0604020202020204" pitchFamily="34" charset="0"/>
              <a:buChar char="•"/>
            </a:pPr>
            <a:r>
              <a:rPr lang="en-US" sz="3200"/>
              <a:t>U Will</a:t>
            </a:r>
          </a:p>
          <a:p>
            <a:pPr marL="285750" indent="-285750">
              <a:buFont typeface="Arial" panose="020B0604020202020204" pitchFamily="34" charset="0"/>
              <a:buChar char="•"/>
            </a:pPr>
            <a:r>
              <a:rPr lang="en-US" sz="3200"/>
              <a:t>Veteran Counselor</a:t>
            </a:r>
            <a:endParaRPr lang="en-US" sz="3200" dirty="0"/>
          </a:p>
        </p:txBody>
      </p:sp>
    </p:spTree>
    <p:extLst>
      <p:ext uri="{BB962C8B-B14F-4D97-AF65-F5344CB8AC3E}">
        <p14:creationId xmlns:p14="http://schemas.microsoft.com/office/powerpoint/2010/main" val="4149688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88CE87D-597D-4810-A0EB-F0B72032936E}"/>
              </a:ext>
            </a:extLst>
          </p:cNvPr>
          <p:cNvSpPr>
            <a:spLocks noGrp="1"/>
          </p:cNvSpPr>
          <p:nvPr>
            <p:ph type="title"/>
          </p:nvPr>
        </p:nvSpPr>
        <p:spPr/>
        <p:txBody>
          <a:bodyPr>
            <a:normAutofit/>
          </a:bodyPr>
          <a:lstStyle/>
          <a:p>
            <a:r>
              <a:rPr lang="en-US" sz="5400" dirty="0"/>
              <a:t>Meet with me</a:t>
            </a:r>
          </a:p>
        </p:txBody>
      </p:sp>
      <p:sp>
        <p:nvSpPr>
          <p:cNvPr id="11" name="Content Placeholder 10">
            <a:extLst>
              <a:ext uri="{FF2B5EF4-FFF2-40B4-BE49-F238E27FC236}">
                <a16:creationId xmlns:a16="http://schemas.microsoft.com/office/drawing/2014/main" id="{D968A697-1264-4EA1-8C45-59E9A8F408A0}"/>
              </a:ext>
            </a:extLst>
          </p:cNvPr>
          <p:cNvSpPr>
            <a:spLocks noGrp="1"/>
          </p:cNvSpPr>
          <p:nvPr>
            <p:ph idx="1"/>
          </p:nvPr>
        </p:nvSpPr>
        <p:spPr/>
        <p:txBody>
          <a:bodyPr>
            <a:normAutofit lnSpcReduction="10000"/>
          </a:bodyPr>
          <a:lstStyle/>
          <a:p>
            <a:r>
              <a:rPr lang="en-US" sz="3200" dirty="0"/>
              <a:t>Pamela Cavanagh, M.Ed.</a:t>
            </a:r>
          </a:p>
          <a:p>
            <a:r>
              <a:rPr lang="en-US" sz="3200" dirty="0"/>
              <a:t>Coordinator of Accessibility Services/ADA</a:t>
            </a:r>
          </a:p>
          <a:p>
            <a:r>
              <a:rPr lang="en-US" sz="3200" dirty="0"/>
              <a:t>B210 – Student Success Center</a:t>
            </a:r>
          </a:p>
          <a:p>
            <a:r>
              <a:rPr lang="en-US" sz="3200" dirty="0"/>
              <a:t>Building B</a:t>
            </a:r>
          </a:p>
          <a:p>
            <a:r>
              <a:rPr lang="en-US" sz="3200" dirty="0">
                <a:hlinkClick r:id="rId2"/>
              </a:rPr>
              <a:t>pcavanagh@sussex.edu</a:t>
            </a:r>
            <a:endParaRPr lang="en-US" sz="3200" dirty="0"/>
          </a:p>
          <a:p>
            <a:r>
              <a:rPr lang="en-US" sz="3200" dirty="0"/>
              <a:t>973-300-2153</a:t>
            </a:r>
          </a:p>
          <a:p>
            <a:r>
              <a:rPr lang="en-US" sz="3200" dirty="0">
                <a:hlinkClick r:id="rId3"/>
              </a:rPr>
              <a:t>www.sussex.edu</a:t>
            </a:r>
            <a:r>
              <a:rPr lang="en-US" sz="3200" dirty="0"/>
              <a:t> Student Success Center</a:t>
            </a:r>
          </a:p>
          <a:p>
            <a:endParaRPr lang="en-US" dirty="0"/>
          </a:p>
        </p:txBody>
      </p:sp>
    </p:spTree>
    <p:extLst>
      <p:ext uri="{BB962C8B-B14F-4D97-AF65-F5344CB8AC3E}">
        <p14:creationId xmlns:p14="http://schemas.microsoft.com/office/powerpoint/2010/main" val="3286067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D7704-10AC-4BA9-8CBB-FE8916D233D8}"/>
              </a:ext>
            </a:extLst>
          </p:cNvPr>
          <p:cNvSpPr>
            <a:spLocks noGrp="1"/>
          </p:cNvSpPr>
          <p:nvPr>
            <p:ph type="title"/>
          </p:nvPr>
        </p:nvSpPr>
        <p:spPr/>
        <p:txBody>
          <a:bodyPr/>
          <a:lstStyle/>
          <a:p>
            <a:r>
              <a:rPr lang="en-US" dirty="0"/>
              <a:t>What is a disability?</a:t>
            </a:r>
          </a:p>
        </p:txBody>
      </p:sp>
      <p:sp>
        <p:nvSpPr>
          <p:cNvPr id="3" name="Content Placeholder 2">
            <a:extLst>
              <a:ext uri="{FF2B5EF4-FFF2-40B4-BE49-F238E27FC236}">
                <a16:creationId xmlns:a16="http://schemas.microsoft.com/office/drawing/2014/main" id="{EB7533D5-59C1-4BFB-8E3D-F3D21CE25758}"/>
              </a:ext>
            </a:extLst>
          </p:cNvPr>
          <p:cNvSpPr>
            <a:spLocks noGrp="1"/>
          </p:cNvSpPr>
          <p:nvPr>
            <p:ph idx="1"/>
          </p:nvPr>
        </p:nvSpPr>
        <p:spPr/>
        <p:txBody>
          <a:bodyPr/>
          <a:lstStyle/>
          <a:p>
            <a:pPr marL="0" indent="0">
              <a:buNone/>
            </a:pPr>
            <a:r>
              <a:rPr lang="en-US" dirty="0"/>
              <a:t>As defined by the US Department of Justice, person with a disability is someone who:</a:t>
            </a:r>
          </a:p>
          <a:p>
            <a:pPr>
              <a:buFont typeface="Arial" panose="020B0604020202020204" pitchFamily="34" charset="0"/>
              <a:buChar char="•"/>
            </a:pPr>
            <a:r>
              <a:rPr lang="en-US" dirty="0"/>
              <a:t>has a physical or mental impairment that substantially limits one or more major life activities,</a:t>
            </a:r>
          </a:p>
          <a:p>
            <a:pPr>
              <a:buFont typeface="Arial" panose="020B0604020202020204" pitchFamily="34" charset="0"/>
              <a:buChar char="•"/>
            </a:pPr>
            <a:r>
              <a:rPr lang="en-US" dirty="0"/>
              <a:t>has a history or record of such an impairment (such as cancer that is in remission), or</a:t>
            </a:r>
          </a:p>
          <a:p>
            <a:pPr>
              <a:buFont typeface="Arial" panose="020B0604020202020204" pitchFamily="34" charset="0"/>
              <a:buChar char="•"/>
            </a:pPr>
            <a:r>
              <a:rPr lang="en-US" dirty="0"/>
              <a:t>is perceived by others as having such an impairment (such as a person who has scars from a severe burn).</a:t>
            </a:r>
          </a:p>
          <a:p>
            <a:endParaRPr lang="en-US" dirty="0"/>
          </a:p>
          <a:p>
            <a:endParaRPr lang="en-US" dirty="0"/>
          </a:p>
        </p:txBody>
      </p:sp>
      <p:pic>
        <p:nvPicPr>
          <p:cNvPr id="1025" name="Picture 1" descr="The United States Department of Justice">
            <a:extLst>
              <a:ext uri="{FF2B5EF4-FFF2-40B4-BE49-F238E27FC236}">
                <a16:creationId xmlns:a16="http://schemas.microsoft.com/office/drawing/2014/main" id="{994879A1-277D-4C0B-8C73-1B6F0C3440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2191" y="5736940"/>
            <a:ext cx="1151748" cy="115174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a:extLst>
              <a:ext uri="{FF2B5EF4-FFF2-40B4-BE49-F238E27FC236}">
                <a16:creationId xmlns:a16="http://schemas.microsoft.com/office/drawing/2014/main" id="{5EF43985-4F6E-4DB3-A908-86EC981CE96E}"/>
              </a:ext>
            </a:extLst>
          </p:cNvPr>
          <p:cNvSpPr>
            <a:spLocks noChangeArrowheads="1"/>
          </p:cNvSpPr>
          <p:nvPr/>
        </p:nvSpPr>
        <p:spPr bwMode="auto">
          <a:xfrm>
            <a:off x="2446986" y="5736940"/>
            <a:ext cx="687731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ADA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U.S. Department of Justice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Civil Rights Division </a:t>
            </a:r>
          </a:p>
        </p:txBody>
      </p:sp>
    </p:spTree>
    <p:extLst>
      <p:ext uri="{BB962C8B-B14F-4D97-AF65-F5344CB8AC3E}">
        <p14:creationId xmlns:p14="http://schemas.microsoft.com/office/powerpoint/2010/main" val="2950747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EC06FC-AA54-4F95-A900-70252DD2D981}"/>
              </a:ext>
            </a:extLst>
          </p:cNvPr>
          <p:cNvSpPr>
            <a:spLocks noGrp="1"/>
          </p:cNvSpPr>
          <p:nvPr>
            <p:ph type="title"/>
          </p:nvPr>
        </p:nvSpPr>
        <p:spPr/>
        <p:txBody>
          <a:bodyPr/>
          <a:lstStyle/>
          <a:p>
            <a:r>
              <a:rPr lang="en-US" dirty="0"/>
              <a:t>Substantially limits and major life activities</a:t>
            </a:r>
          </a:p>
        </p:txBody>
      </p:sp>
      <p:sp>
        <p:nvSpPr>
          <p:cNvPr id="5" name="Content Placeholder 4">
            <a:extLst>
              <a:ext uri="{FF2B5EF4-FFF2-40B4-BE49-F238E27FC236}">
                <a16:creationId xmlns:a16="http://schemas.microsoft.com/office/drawing/2014/main" id="{391E3583-C078-4FF2-A98B-579E391CB60E}"/>
              </a:ext>
            </a:extLst>
          </p:cNvPr>
          <p:cNvSpPr>
            <a:spLocks noGrp="1"/>
          </p:cNvSpPr>
          <p:nvPr>
            <p:ph sz="half" idx="1"/>
          </p:nvPr>
        </p:nvSpPr>
        <p:spPr/>
        <p:txBody>
          <a:bodyPr>
            <a:normAutofit fontScale="62500" lnSpcReduction="20000"/>
          </a:bodyPr>
          <a:lstStyle/>
          <a:p>
            <a:r>
              <a:rPr lang="en-US" dirty="0"/>
              <a:t>The term “substantially limits” is interpreted broadly and is not meant to be a demanding standard. But not every condition will meet this standard. </a:t>
            </a:r>
          </a:p>
          <a:p>
            <a:r>
              <a:rPr lang="en-US" dirty="0"/>
              <a:t>An example of a condition that is not substantially limiting is a mild allergy to pollen.</a:t>
            </a:r>
          </a:p>
          <a:p>
            <a:endParaRPr lang="en-US" dirty="0"/>
          </a:p>
          <a:p>
            <a:r>
              <a:rPr lang="en-US" dirty="0"/>
              <a:t>Pregnancy, unless medical complications arise</a:t>
            </a:r>
          </a:p>
          <a:p>
            <a:endParaRPr lang="en-US" dirty="0"/>
          </a:p>
        </p:txBody>
      </p:sp>
      <p:sp>
        <p:nvSpPr>
          <p:cNvPr id="6" name="Content Placeholder 5">
            <a:extLst>
              <a:ext uri="{FF2B5EF4-FFF2-40B4-BE49-F238E27FC236}">
                <a16:creationId xmlns:a16="http://schemas.microsoft.com/office/drawing/2014/main" id="{C762B5E0-D2FD-4FFB-873E-9C10FD821E5B}"/>
              </a:ext>
            </a:extLst>
          </p:cNvPr>
          <p:cNvSpPr>
            <a:spLocks noGrp="1"/>
          </p:cNvSpPr>
          <p:nvPr>
            <p:ph sz="half" idx="2"/>
          </p:nvPr>
        </p:nvSpPr>
        <p:spPr/>
        <p:txBody>
          <a:bodyPr>
            <a:normAutofit fontScale="62500" lnSpcReduction="20000"/>
          </a:bodyPr>
          <a:lstStyle/>
          <a:p>
            <a:r>
              <a:rPr lang="en-US" dirty="0"/>
              <a:t>Major life activities are the kind of activities that you do every day, including your body’s own internal processes. There are many major life activities in addition to the examples listed here. </a:t>
            </a:r>
          </a:p>
          <a:p>
            <a:r>
              <a:rPr lang="en-US" dirty="0"/>
              <a:t>Some examples include:</a:t>
            </a:r>
          </a:p>
          <a:p>
            <a:pPr>
              <a:buFont typeface="Arial" panose="020B0604020202020204" pitchFamily="34" charset="0"/>
              <a:buChar char="•"/>
            </a:pPr>
            <a:r>
              <a:rPr lang="en-US" dirty="0"/>
              <a:t>Actions like eating, sleeping, speaking, and breathing</a:t>
            </a:r>
          </a:p>
          <a:p>
            <a:pPr>
              <a:buFont typeface="Arial" panose="020B0604020202020204" pitchFamily="34" charset="0"/>
              <a:buChar char="•"/>
            </a:pPr>
            <a:r>
              <a:rPr lang="en-US" dirty="0"/>
              <a:t>Movements like walking, standing, lifting, and bending</a:t>
            </a:r>
          </a:p>
          <a:p>
            <a:pPr>
              <a:buFont typeface="Arial" panose="020B0604020202020204" pitchFamily="34" charset="0"/>
              <a:buChar char="•"/>
            </a:pPr>
            <a:r>
              <a:rPr lang="en-US" dirty="0"/>
              <a:t>Cognitive functions like thinking and concentrating</a:t>
            </a:r>
          </a:p>
          <a:p>
            <a:pPr>
              <a:buFont typeface="Arial" panose="020B0604020202020204" pitchFamily="34" charset="0"/>
              <a:buChar char="•"/>
            </a:pPr>
            <a:r>
              <a:rPr lang="en-US" dirty="0"/>
              <a:t>Sensory functions like seeing and hearing</a:t>
            </a:r>
          </a:p>
          <a:p>
            <a:pPr>
              <a:buFont typeface="Arial" panose="020B0604020202020204" pitchFamily="34" charset="0"/>
              <a:buChar char="•"/>
            </a:pPr>
            <a:r>
              <a:rPr lang="en-US" dirty="0"/>
              <a:t>Tasks like working, reading, learning, and communicating</a:t>
            </a:r>
          </a:p>
          <a:p>
            <a:pPr>
              <a:buFont typeface="Arial" panose="020B0604020202020204" pitchFamily="34" charset="0"/>
              <a:buChar char="•"/>
            </a:pPr>
            <a:r>
              <a:rPr lang="en-US" dirty="0"/>
              <a:t>The operation of major bodily functions like circulation, reproduction, and individual organs</a:t>
            </a:r>
          </a:p>
          <a:p>
            <a:endParaRPr lang="en-US" dirty="0"/>
          </a:p>
        </p:txBody>
      </p:sp>
    </p:spTree>
    <p:extLst>
      <p:ext uri="{BB962C8B-B14F-4D97-AF65-F5344CB8AC3E}">
        <p14:creationId xmlns:p14="http://schemas.microsoft.com/office/powerpoint/2010/main" val="2799911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DE234-E6B6-4461-A016-DEF6E3B18B3E}"/>
              </a:ext>
            </a:extLst>
          </p:cNvPr>
          <p:cNvSpPr>
            <a:spLocks noGrp="1"/>
          </p:cNvSpPr>
          <p:nvPr>
            <p:ph type="title"/>
          </p:nvPr>
        </p:nvSpPr>
        <p:spPr/>
        <p:txBody>
          <a:bodyPr/>
          <a:lstStyle/>
          <a:p>
            <a:r>
              <a:rPr lang="en-US" dirty="0"/>
              <a:t>Laws Governing Disability Resources</a:t>
            </a:r>
          </a:p>
        </p:txBody>
      </p:sp>
      <p:sp>
        <p:nvSpPr>
          <p:cNvPr id="3" name="Content Placeholder 2">
            <a:extLst>
              <a:ext uri="{FF2B5EF4-FFF2-40B4-BE49-F238E27FC236}">
                <a16:creationId xmlns:a16="http://schemas.microsoft.com/office/drawing/2014/main" id="{35EFC7AA-C057-4EAD-98D7-0FE902C9812D}"/>
              </a:ext>
            </a:extLst>
          </p:cNvPr>
          <p:cNvSpPr>
            <a:spLocks noGrp="1"/>
          </p:cNvSpPr>
          <p:nvPr>
            <p:ph idx="1"/>
          </p:nvPr>
        </p:nvSpPr>
        <p:spPr/>
        <p:txBody>
          <a:bodyPr>
            <a:normAutofit fontScale="92500" lnSpcReduction="10000"/>
          </a:bodyPr>
          <a:lstStyle/>
          <a:p>
            <a:pPr eaLnBrk="1" hangingPunct="1"/>
            <a:r>
              <a:rPr lang="en-US" altLang="en-US" sz="2400" dirty="0"/>
              <a:t>Section 504 of the Rehabilitation Act of 1973</a:t>
            </a:r>
          </a:p>
          <a:p>
            <a:pPr eaLnBrk="1" hangingPunct="1"/>
            <a:r>
              <a:rPr lang="en-US" altLang="en-US" sz="2400" dirty="0"/>
              <a:t>The Americans with Disabilities Act (ADA) -1990</a:t>
            </a:r>
          </a:p>
          <a:p>
            <a:pPr eaLnBrk="1" hangingPunct="1"/>
            <a:r>
              <a:rPr lang="en-US" altLang="en-US" sz="2400" dirty="0"/>
              <a:t>The Americans with Disabilities Act Amendments Act (ADAAA) -2009</a:t>
            </a:r>
          </a:p>
          <a:p>
            <a:pPr eaLnBrk="1" hangingPunct="1"/>
            <a:r>
              <a:rPr lang="en-US" altLang="en-US" sz="2400" dirty="0"/>
              <a:t>October 11, 2016: DOJ amended ADA regulations to align Title II and III of the ADA with Title I of the ADA (employment regulations)</a:t>
            </a:r>
          </a:p>
          <a:p>
            <a:pPr eaLnBrk="1" hangingPunct="1"/>
            <a:r>
              <a:rPr lang="en-US" altLang="en-US" sz="2400" dirty="0"/>
              <a:t>Other federal and state legislation</a:t>
            </a:r>
          </a:p>
          <a:p>
            <a:pPr eaLnBrk="1" hangingPunct="1"/>
            <a:r>
              <a:rPr lang="en-US" altLang="en-US" sz="2400" dirty="0"/>
              <a:t>SCCC https://www.sussex.edu/student-support/student-accessibility-services/student-guide/ </a:t>
            </a:r>
          </a:p>
          <a:p>
            <a:pPr eaLnBrk="1" hangingPunct="1"/>
            <a:r>
              <a:rPr lang="en-US" altLang="en-US" sz="2400" dirty="0"/>
              <a:t>SCCC https://sussex.edu/current-students/student-handbook/academic-information-support/</a:t>
            </a:r>
          </a:p>
          <a:p>
            <a:endParaRPr lang="en-US" dirty="0"/>
          </a:p>
        </p:txBody>
      </p:sp>
    </p:spTree>
    <p:extLst>
      <p:ext uri="{BB962C8B-B14F-4D97-AF65-F5344CB8AC3E}">
        <p14:creationId xmlns:p14="http://schemas.microsoft.com/office/powerpoint/2010/main" val="1730679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09047D3-5E58-4073-8C10-25B979A09D9D}"/>
              </a:ext>
            </a:extLst>
          </p:cNvPr>
          <p:cNvSpPr>
            <a:spLocks noGrp="1"/>
          </p:cNvSpPr>
          <p:nvPr>
            <p:ph type="title"/>
          </p:nvPr>
        </p:nvSpPr>
        <p:spPr/>
        <p:txBody>
          <a:bodyPr/>
          <a:lstStyle/>
          <a:p>
            <a:r>
              <a:rPr lang="en-US" dirty="0"/>
              <a:t>Difference Between High School and College</a:t>
            </a:r>
          </a:p>
        </p:txBody>
      </p:sp>
      <p:sp>
        <p:nvSpPr>
          <p:cNvPr id="5" name="Text Placeholder 4">
            <a:extLst>
              <a:ext uri="{FF2B5EF4-FFF2-40B4-BE49-F238E27FC236}">
                <a16:creationId xmlns:a16="http://schemas.microsoft.com/office/drawing/2014/main" id="{4E884BFF-2B5B-475D-AC63-606FA00C6A66}"/>
              </a:ext>
            </a:extLst>
          </p:cNvPr>
          <p:cNvSpPr>
            <a:spLocks noGrp="1"/>
          </p:cNvSpPr>
          <p:nvPr>
            <p:ph type="body" idx="1"/>
          </p:nvPr>
        </p:nvSpPr>
        <p:spPr/>
        <p:txBody>
          <a:bodyPr>
            <a:normAutofit/>
          </a:bodyPr>
          <a:lstStyle/>
          <a:p>
            <a:r>
              <a:rPr lang="en-US" sz="2800" dirty="0"/>
              <a:t>High School</a:t>
            </a:r>
          </a:p>
        </p:txBody>
      </p:sp>
      <p:sp>
        <p:nvSpPr>
          <p:cNvPr id="6" name="Content Placeholder 5">
            <a:extLst>
              <a:ext uri="{FF2B5EF4-FFF2-40B4-BE49-F238E27FC236}">
                <a16:creationId xmlns:a16="http://schemas.microsoft.com/office/drawing/2014/main" id="{1E16BB5E-756D-4227-AB10-00D57E2F9064}"/>
              </a:ext>
            </a:extLst>
          </p:cNvPr>
          <p:cNvSpPr>
            <a:spLocks noGrp="1"/>
          </p:cNvSpPr>
          <p:nvPr>
            <p:ph sz="half" idx="2"/>
          </p:nvPr>
        </p:nvSpPr>
        <p:spPr/>
        <p:txBody>
          <a:bodyPr>
            <a:normAutofit/>
          </a:bodyPr>
          <a:lstStyle/>
          <a:p>
            <a:r>
              <a:rPr lang="en-US" sz="2800" dirty="0"/>
              <a:t>I.D.E.A. Individuals with Disabilities Education Act Section 504, Rehabilitation act of 1973</a:t>
            </a:r>
          </a:p>
          <a:p>
            <a:r>
              <a:rPr lang="en-US" sz="2800" dirty="0"/>
              <a:t>I.D.E.A. is about </a:t>
            </a:r>
            <a:r>
              <a:rPr lang="en-US" sz="2800" b="1" dirty="0"/>
              <a:t>SUCCESS</a:t>
            </a:r>
            <a:r>
              <a:rPr lang="en-US" sz="2800" dirty="0"/>
              <a:t> </a:t>
            </a:r>
          </a:p>
        </p:txBody>
      </p:sp>
      <p:sp>
        <p:nvSpPr>
          <p:cNvPr id="7" name="Text Placeholder 6">
            <a:extLst>
              <a:ext uri="{FF2B5EF4-FFF2-40B4-BE49-F238E27FC236}">
                <a16:creationId xmlns:a16="http://schemas.microsoft.com/office/drawing/2014/main" id="{47F4B044-5A59-41E4-BEDA-E4F4DF387975}"/>
              </a:ext>
            </a:extLst>
          </p:cNvPr>
          <p:cNvSpPr>
            <a:spLocks noGrp="1"/>
          </p:cNvSpPr>
          <p:nvPr>
            <p:ph type="body" sz="quarter" idx="3"/>
          </p:nvPr>
        </p:nvSpPr>
        <p:spPr/>
        <p:txBody>
          <a:bodyPr>
            <a:normAutofit/>
          </a:bodyPr>
          <a:lstStyle/>
          <a:p>
            <a:r>
              <a:rPr lang="en-US" sz="2800" dirty="0"/>
              <a:t>College</a:t>
            </a:r>
          </a:p>
        </p:txBody>
      </p:sp>
      <p:sp>
        <p:nvSpPr>
          <p:cNvPr id="8" name="Content Placeholder 7">
            <a:extLst>
              <a:ext uri="{FF2B5EF4-FFF2-40B4-BE49-F238E27FC236}">
                <a16:creationId xmlns:a16="http://schemas.microsoft.com/office/drawing/2014/main" id="{82546157-B58B-4C22-A256-C23177D688A2}"/>
              </a:ext>
            </a:extLst>
          </p:cNvPr>
          <p:cNvSpPr>
            <a:spLocks noGrp="1"/>
          </p:cNvSpPr>
          <p:nvPr>
            <p:ph sz="quarter" idx="4"/>
          </p:nvPr>
        </p:nvSpPr>
        <p:spPr/>
        <p:txBody>
          <a:bodyPr>
            <a:normAutofit/>
          </a:bodyPr>
          <a:lstStyle/>
          <a:p>
            <a:r>
              <a:rPr lang="en-US" sz="2800" dirty="0"/>
              <a:t>ADA Americans with Disabilities Act of 1990, Section 504Rehabilitation Act of 1973</a:t>
            </a:r>
          </a:p>
          <a:p>
            <a:r>
              <a:rPr lang="en-US" sz="2800" dirty="0"/>
              <a:t>ADA is about </a:t>
            </a:r>
            <a:r>
              <a:rPr lang="en-US" sz="2800" b="1" dirty="0"/>
              <a:t>ACCESS</a:t>
            </a:r>
          </a:p>
        </p:txBody>
      </p:sp>
    </p:spTree>
    <p:extLst>
      <p:ext uri="{BB962C8B-B14F-4D97-AF65-F5344CB8AC3E}">
        <p14:creationId xmlns:p14="http://schemas.microsoft.com/office/powerpoint/2010/main" val="545669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C2557-004F-4412-9B46-86AC3613D25D}"/>
              </a:ext>
            </a:extLst>
          </p:cNvPr>
          <p:cNvSpPr>
            <a:spLocks noGrp="1"/>
          </p:cNvSpPr>
          <p:nvPr>
            <p:ph type="title"/>
          </p:nvPr>
        </p:nvSpPr>
        <p:spPr/>
        <p:txBody>
          <a:bodyPr/>
          <a:lstStyle/>
          <a:p>
            <a:r>
              <a:rPr lang="en-US" dirty="0"/>
              <a:t>Documentation</a:t>
            </a:r>
          </a:p>
        </p:txBody>
      </p:sp>
      <p:sp>
        <p:nvSpPr>
          <p:cNvPr id="3" name="Text Placeholder 2">
            <a:extLst>
              <a:ext uri="{FF2B5EF4-FFF2-40B4-BE49-F238E27FC236}">
                <a16:creationId xmlns:a16="http://schemas.microsoft.com/office/drawing/2014/main" id="{C4ABFE79-E590-4D89-BD96-2F8AFF91BF0E}"/>
              </a:ext>
            </a:extLst>
          </p:cNvPr>
          <p:cNvSpPr>
            <a:spLocks noGrp="1"/>
          </p:cNvSpPr>
          <p:nvPr>
            <p:ph type="body" idx="1"/>
          </p:nvPr>
        </p:nvSpPr>
        <p:spPr/>
        <p:txBody>
          <a:bodyPr/>
          <a:lstStyle/>
          <a:p>
            <a:r>
              <a:rPr lang="en-US" dirty="0"/>
              <a:t>High School</a:t>
            </a:r>
          </a:p>
        </p:txBody>
      </p:sp>
      <p:sp>
        <p:nvSpPr>
          <p:cNvPr id="4" name="Content Placeholder 3">
            <a:extLst>
              <a:ext uri="{FF2B5EF4-FFF2-40B4-BE49-F238E27FC236}">
                <a16:creationId xmlns:a16="http://schemas.microsoft.com/office/drawing/2014/main" id="{C7F30696-F839-4EF1-9B51-E777A7F26905}"/>
              </a:ext>
            </a:extLst>
          </p:cNvPr>
          <p:cNvSpPr>
            <a:spLocks noGrp="1"/>
          </p:cNvSpPr>
          <p:nvPr>
            <p:ph sz="half" idx="2"/>
          </p:nvPr>
        </p:nvSpPr>
        <p:spPr/>
        <p:txBody>
          <a:bodyPr>
            <a:normAutofit fontScale="85000" lnSpcReduction="20000"/>
          </a:bodyPr>
          <a:lstStyle/>
          <a:p>
            <a:r>
              <a:rPr lang="en-US" dirty="0"/>
              <a:t>IEP Individualized Education Plan and/or 504 Plan</a:t>
            </a:r>
          </a:p>
          <a:p>
            <a:r>
              <a:rPr lang="en-US" dirty="0"/>
              <a:t>Educational and or Psychological Evaluation</a:t>
            </a:r>
          </a:p>
          <a:p>
            <a:r>
              <a:rPr lang="en-US" dirty="0"/>
              <a:t>School provides the evaluation</a:t>
            </a:r>
          </a:p>
          <a:p>
            <a:r>
              <a:rPr lang="en-US" dirty="0"/>
              <a:t>Documentation is used to determine if a student is eligible for services based on the 13 disability categories</a:t>
            </a:r>
          </a:p>
          <a:p>
            <a:endParaRPr lang="en-US" dirty="0"/>
          </a:p>
          <a:p>
            <a:endParaRPr lang="en-US" dirty="0"/>
          </a:p>
          <a:p>
            <a:endParaRPr lang="en-US" dirty="0"/>
          </a:p>
        </p:txBody>
      </p:sp>
      <p:sp>
        <p:nvSpPr>
          <p:cNvPr id="5" name="Text Placeholder 4">
            <a:extLst>
              <a:ext uri="{FF2B5EF4-FFF2-40B4-BE49-F238E27FC236}">
                <a16:creationId xmlns:a16="http://schemas.microsoft.com/office/drawing/2014/main" id="{AEDA5417-E92C-43C2-9383-7F4711CBBEAA}"/>
              </a:ext>
            </a:extLst>
          </p:cNvPr>
          <p:cNvSpPr>
            <a:spLocks noGrp="1"/>
          </p:cNvSpPr>
          <p:nvPr>
            <p:ph type="body" sz="quarter" idx="3"/>
          </p:nvPr>
        </p:nvSpPr>
        <p:spPr/>
        <p:txBody>
          <a:bodyPr/>
          <a:lstStyle/>
          <a:p>
            <a:r>
              <a:rPr lang="en-US" dirty="0"/>
              <a:t>College</a:t>
            </a:r>
          </a:p>
        </p:txBody>
      </p:sp>
      <p:sp>
        <p:nvSpPr>
          <p:cNvPr id="6" name="Content Placeholder 5">
            <a:extLst>
              <a:ext uri="{FF2B5EF4-FFF2-40B4-BE49-F238E27FC236}">
                <a16:creationId xmlns:a16="http://schemas.microsoft.com/office/drawing/2014/main" id="{DED8ECB3-588B-4C3A-9849-1F366C85CB84}"/>
              </a:ext>
            </a:extLst>
          </p:cNvPr>
          <p:cNvSpPr>
            <a:spLocks noGrp="1"/>
          </p:cNvSpPr>
          <p:nvPr>
            <p:ph sz="quarter" idx="4"/>
          </p:nvPr>
        </p:nvSpPr>
        <p:spPr/>
        <p:txBody>
          <a:bodyPr>
            <a:normAutofit fontScale="85000" lnSpcReduction="20000"/>
          </a:bodyPr>
          <a:lstStyle/>
          <a:p>
            <a:r>
              <a:rPr lang="en-US" dirty="0"/>
              <a:t>High IEP, 504Plan, Educational and Psychological Evaluations are used to assist in determining which academic accommodations are applicable at the college level</a:t>
            </a:r>
          </a:p>
          <a:p>
            <a:r>
              <a:rPr lang="en-US" dirty="0"/>
              <a:t>If student does not have documentation, they can be evaluated at their own expense</a:t>
            </a:r>
          </a:p>
          <a:p>
            <a:r>
              <a:rPr lang="en-US" dirty="0"/>
              <a:t>Documentation from a licensed medical provider may also be considered</a:t>
            </a:r>
          </a:p>
        </p:txBody>
      </p:sp>
    </p:spTree>
    <p:extLst>
      <p:ext uri="{BB962C8B-B14F-4D97-AF65-F5344CB8AC3E}">
        <p14:creationId xmlns:p14="http://schemas.microsoft.com/office/powerpoint/2010/main" val="2140561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A4B32-6726-4011-8E0A-3648255A01F2}"/>
              </a:ext>
            </a:extLst>
          </p:cNvPr>
          <p:cNvSpPr>
            <a:spLocks noGrp="1"/>
          </p:cNvSpPr>
          <p:nvPr>
            <p:ph type="title"/>
          </p:nvPr>
        </p:nvSpPr>
        <p:spPr/>
        <p:txBody>
          <a:bodyPr/>
          <a:lstStyle/>
          <a:p>
            <a:r>
              <a:rPr lang="en-US" dirty="0"/>
              <a:t>Student Advocacy </a:t>
            </a:r>
          </a:p>
        </p:txBody>
      </p:sp>
      <p:sp>
        <p:nvSpPr>
          <p:cNvPr id="3" name="Text Placeholder 2">
            <a:extLst>
              <a:ext uri="{FF2B5EF4-FFF2-40B4-BE49-F238E27FC236}">
                <a16:creationId xmlns:a16="http://schemas.microsoft.com/office/drawing/2014/main" id="{A0529163-D064-4EED-82C4-D9AF5DB6BEC3}"/>
              </a:ext>
            </a:extLst>
          </p:cNvPr>
          <p:cNvSpPr>
            <a:spLocks noGrp="1"/>
          </p:cNvSpPr>
          <p:nvPr>
            <p:ph type="body" idx="1"/>
          </p:nvPr>
        </p:nvSpPr>
        <p:spPr/>
        <p:txBody>
          <a:bodyPr/>
          <a:lstStyle/>
          <a:p>
            <a:r>
              <a:rPr lang="en-US" dirty="0"/>
              <a:t>High School</a:t>
            </a:r>
          </a:p>
        </p:txBody>
      </p:sp>
      <p:sp>
        <p:nvSpPr>
          <p:cNvPr id="4" name="Content Placeholder 3">
            <a:extLst>
              <a:ext uri="{FF2B5EF4-FFF2-40B4-BE49-F238E27FC236}">
                <a16:creationId xmlns:a16="http://schemas.microsoft.com/office/drawing/2014/main" id="{C504197B-77D7-4869-B791-CA38593713D8}"/>
              </a:ext>
            </a:extLst>
          </p:cNvPr>
          <p:cNvSpPr>
            <a:spLocks noGrp="1"/>
          </p:cNvSpPr>
          <p:nvPr>
            <p:ph sz="half" idx="2"/>
          </p:nvPr>
        </p:nvSpPr>
        <p:spPr/>
        <p:txBody>
          <a:bodyPr/>
          <a:lstStyle/>
          <a:p>
            <a:r>
              <a:rPr lang="en-US" dirty="0"/>
              <a:t>Parent advocates for student</a:t>
            </a:r>
          </a:p>
          <a:p>
            <a:r>
              <a:rPr lang="en-US" dirty="0"/>
              <a:t>School arranges testing and accommodations</a:t>
            </a:r>
          </a:p>
          <a:p>
            <a:r>
              <a:rPr lang="en-US" dirty="0"/>
              <a:t>Teaches reach out if they feel student needs assistance</a:t>
            </a:r>
          </a:p>
          <a:p>
            <a:endParaRPr lang="en-US" dirty="0"/>
          </a:p>
        </p:txBody>
      </p:sp>
      <p:sp>
        <p:nvSpPr>
          <p:cNvPr id="5" name="Text Placeholder 4">
            <a:extLst>
              <a:ext uri="{FF2B5EF4-FFF2-40B4-BE49-F238E27FC236}">
                <a16:creationId xmlns:a16="http://schemas.microsoft.com/office/drawing/2014/main" id="{02119680-A5DE-4B91-B7B2-38C5235DDE42}"/>
              </a:ext>
            </a:extLst>
          </p:cNvPr>
          <p:cNvSpPr>
            <a:spLocks noGrp="1"/>
          </p:cNvSpPr>
          <p:nvPr>
            <p:ph type="body" sz="quarter" idx="3"/>
          </p:nvPr>
        </p:nvSpPr>
        <p:spPr/>
        <p:txBody>
          <a:bodyPr/>
          <a:lstStyle/>
          <a:p>
            <a:r>
              <a:rPr lang="en-US" dirty="0"/>
              <a:t>College</a:t>
            </a:r>
          </a:p>
        </p:txBody>
      </p:sp>
      <p:sp>
        <p:nvSpPr>
          <p:cNvPr id="6" name="Content Placeholder 5">
            <a:extLst>
              <a:ext uri="{FF2B5EF4-FFF2-40B4-BE49-F238E27FC236}">
                <a16:creationId xmlns:a16="http://schemas.microsoft.com/office/drawing/2014/main" id="{0B79A86A-03C7-4AC0-8B42-3E01902F9DAF}"/>
              </a:ext>
            </a:extLst>
          </p:cNvPr>
          <p:cNvSpPr>
            <a:spLocks noGrp="1"/>
          </p:cNvSpPr>
          <p:nvPr>
            <p:ph sz="quarter" idx="4"/>
          </p:nvPr>
        </p:nvSpPr>
        <p:spPr/>
        <p:txBody>
          <a:bodyPr/>
          <a:lstStyle/>
          <a:p>
            <a:r>
              <a:rPr lang="en-US" dirty="0"/>
              <a:t>Student advocated for themselves</a:t>
            </a:r>
          </a:p>
          <a:p>
            <a:r>
              <a:rPr lang="en-US" dirty="0"/>
              <a:t>Student contacts Accessibility Services office</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899545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CD704-7A1C-44A5-8ABD-467A7B3C3FAC}"/>
              </a:ext>
            </a:extLst>
          </p:cNvPr>
          <p:cNvSpPr>
            <a:spLocks noGrp="1"/>
          </p:cNvSpPr>
          <p:nvPr>
            <p:ph type="title"/>
          </p:nvPr>
        </p:nvSpPr>
        <p:spPr/>
        <p:txBody>
          <a:bodyPr/>
          <a:lstStyle/>
          <a:p>
            <a:r>
              <a:rPr lang="en-US" dirty="0"/>
              <a:t>Course Material</a:t>
            </a:r>
          </a:p>
        </p:txBody>
      </p:sp>
      <p:sp>
        <p:nvSpPr>
          <p:cNvPr id="3" name="Content Placeholder 2">
            <a:extLst>
              <a:ext uri="{FF2B5EF4-FFF2-40B4-BE49-F238E27FC236}">
                <a16:creationId xmlns:a16="http://schemas.microsoft.com/office/drawing/2014/main" id="{185666D6-7994-4FC7-AD20-10048BED52BC}"/>
              </a:ext>
            </a:extLst>
          </p:cNvPr>
          <p:cNvSpPr>
            <a:spLocks noGrp="1"/>
          </p:cNvSpPr>
          <p:nvPr>
            <p:ph sz="half" idx="1"/>
          </p:nvPr>
        </p:nvSpPr>
        <p:spPr/>
        <p:txBody>
          <a:bodyPr>
            <a:normAutofit fontScale="92500" lnSpcReduction="20000"/>
          </a:bodyPr>
          <a:lstStyle/>
          <a:p>
            <a:pPr marL="0" indent="0">
              <a:buNone/>
            </a:pPr>
            <a:r>
              <a:rPr lang="en-US" b="1" dirty="0"/>
              <a:t>High School</a:t>
            </a:r>
          </a:p>
          <a:p>
            <a:r>
              <a:rPr lang="en-US" dirty="0"/>
              <a:t>Teachers can modify curriculum, alter assignments, alter pace of instruction</a:t>
            </a:r>
          </a:p>
          <a:p>
            <a:r>
              <a:rPr lang="en-US" dirty="0"/>
              <a:t>Work may be read during class discussed, clarified and re-taught</a:t>
            </a:r>
          </a:p>
          <a:p>
            <a:r>
              <a:rPr lang="en-US" dirty="0"/>
              <a:t>Reading may not be required outside of class</a:t>
            </a:r>
          </a:p>
          <a:p>
            <a:r>
              <a:rPr lang="en-US" dirty="0"/>
              <a:t>Reminders of assignments and deadlines are reiterated</a:t>
            </a:r>
          </a:p>
        </p:txBody>
      </p:sp>
      <p:sp>
        <p:nvSpPr>
          <p:cNvPr id="4" name="Content Placeholder 3">
            <a:extLst>
              <a:ext uri="{FF2B5EF4-FFF2-40B4-BE49-F238E27FC236}">
                <a16:creationId xmlns:a16="http://schemas.microsoft.com/office/drawing/2014/main" id="{02B85FB2-BF88-439D-A9E1-8726C1377E5E}"/>
              </a:ext>
            </a:extLst>
          </p:cNvPr>
          <p:cNvSpPr>
            <a:spLocks noGrp="1"/>
          </p:cNvSpPr>
          <p:nvPr>
            <p:ph sz="half" idx="2"/>
          </p:nvPr>
        </p:nvSpPr>
        <p:spPr/>
        <p:txBody>
          <a:bodyPr>
            <a:normAutofit fontScale="92500" lnSpcReduction="20000"/>
          </a:bodyPr>
          <a:lstStyle/>
          <a:p>
            <a:pPr marL="0" indent="0">
              <a:buNone/>
            </a:pPr>
            <a:r>
              <a:rPr lang="en-US" b="1" dirty="0"/>
              <a:t>College</a:t>
            </a:r>
          </a:p>
          <a:p>
            <a:r>
              <a:rPr lang="en-US" dirty="0"/>
              <a:t>Professors are not required to modify curriculum or alter assignments</a:t>
            </a:r>
          </a:p>
          <a:p>
            <a:r>
              <a:rPr lang="en-US" dirty="0"/>
              <a:t>Reading includes text and supplemental materials outside of class</a:t>
            </a:r>
          </a:p>
          <a:p>
            <a:r>
              <a:rPr lang="en-US" dirty="0"/>
              <a:t>Student need to complete assigned reading and review material outside of class</a:t>
            </a:r>
          </a:p>
          <a:p>
            <a:r>
              <a:rPr lang="en-US" dirty="0"/>
              <a:t>Students are expected to refer to syllabus or due dates</a:t>
            </a:r>
          </a:p>
          <a:p>
            <a:endParaRPr lang="en-US" dirty="0"/>
          </a:p>
        </p:txBody>
      </p:sp>
    </p:spTree>
    <p:extLst>
      <p:ext uri="{BB962C8B-B14F-4D97-AF65-F5344CB8AC3E}">
        <p14:creationId xmlns:p14="http://schemas.microsoft.com/office/powerpoint/2010/main" val="3113424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B445-3213-42FD-8426-55226E0BF45E}"/>
              </a:ext>
            </a:extLst>
          </p:cNvPr>
          <p:cNvSpPr>
            <a:spLocks noGrp="1"/>
          </p:cNvSpPr>
          <p:nvPr>
            <p:ph type="title"/>
          </p:nvPr>
        </p:nvSpPr>
        <p:spPr/>
        <p:txBody>
          <a:bodyPr/>
          <a:lstStyle/>
          <a:p>
            <a:r>
              <a:rPr lang="en-US" dirty="0"/>
              <a:t>Grades and Assessments</a:t>
            </a:r>
          </a:p>
        </p:txBody>
      </p:sp>
      <p:sp>
        <p:nvSpPr>
          <p:cNvPr id="3" name="Content Placeholder 2">
            <a:extLst>
              <a:ext uri="{FF2B5EF4-FFF2-40B4-BE49-F238E27FC236}">
                <a16:creationId xmlns:a16="http://schemas.microsoft.com/office/drawing/2014/main" id="{E40655E6-4349-4A08-AF26-4B9385C711DC}"/>
              </a:ext>
            </a:extLst>
          </p:cNvPr>
          <p:cNvSpPr>
            <a:spLocks noGrp="1"/>
          </p:cNvSpPr>
          <p:nvPr>
            <p:ph sz="half" idx="1"/>
          </p:nvPr>
        </p:nvSpPr>
        <p:spPr/>
        <p:txBody>
          <a:bodyPr>
            <a:normAutofit/>
          </a:bodyPr>
          <a:lstStyle/>
          <a:p>
            <a:pPr marL="0" indent="0">
              <a:buNone/>
            </a:pPr>
            <a:r>
              <a:rPr lang="en-US" b="1" dirty="0"/>
              <a:t>High School</a:t>
            </a:r>
          </a:p>
          <a:p>
            <a:r>
              <a:rPr lang="en-US" dirty="0"/>
              <a:t>IEP/504Plan may include modifications to assessments</a:t>
            </a:r>
          </a:p>
          <a:p>
            <a:r>
              <a:rPr lang="en-US" dirty="0"/>
              <a:t>Testing usually covers a small amount of material</a:t>
            </a:r>
          </a:p>
          <a:p>
            <a:r>
              <a:rPr lang="en-US" dirty="0"/>
              <a:t>Makeup tests are available if absent</a:t>
            </a:r>
          </a:p>
          <a:p>
            <a:endParaRPr lang="en-US" dirty="0"/>
          </a:p>
        </p:txBody>
      </p:sp>
      <p:sp>
        <p:nvSpPr>
          <p:cNvPr id="4" name="Content Placeholder 3">
            <a:extLst>
              <a:ext uri="{FF2B5EF4-FFF2-40B4-BE49-F238E27FC236}">
                <a16:creationId xmlns:a16="http://schemas.microsoft.com/office/drawing/2014/main" id="{BA4A0595-838B-4491-AF7B-C1E1FB4A5597}"/>
              </a:ext>
            </a:extLst>
          </p:cNvPr>
          <p:cNvSpPr>
            <a:spLocks noGrp="1"/>
          </p:cNvSpPr>
          <p:nvPr>
            <p:ph sz="half" idx="2"/>
          </p:nvPr>
        </p:nvSpPr>
        <p:spPr/>
        <p:txBody>
          <a:bodyPr>
            <a:normAutofit fontScale="92500" lnSpcReduction="10000"/>
          </a:bodyPr>
          <a:lstStyle/>
          <a:p>
            <a:pPr marL="0" indent="0">
              <a:buNone/>
            </a:pPr>
            <a:r>
              <a:rPr lang="en-US" b="1" dirty="0"/>
              <a:t>College</a:t>
            </a:r>
          </a:p>
          <a:p>
            <a:r>
              <a:rPr lang="en-US" dirty="0"/>
              <a:t>Modifications to assessments</a:t>
            </a:r>
          </a:p>
          <a:p>
            <a:pPr marL="0" indent="0">
              <a:buNone/>
            </a:pPr>
            <a:r>
              <a:rPr lang="en-US" dirty="0"/>
              <a:t>How assessments are given (testing center, extended time) may be provided based on documentation</a:t>
            </a:r>
          </a:p>
          <a:p>
            <a:r>
              <a:rPr lang="en-US" dirty="0"/>
              <a:t>2 or 3 exam are typically given, more material covered</a:t>
            </a:r>
          </a:p>
          <a:p>
            <a:r>
              <a:rPr lang="en-US" dirty="0"/>
              <a:t>Professors have a strict make-up policy for missed assessments</a:t>
            </a:r>
          </a:p>
          <a:p>
            <a:r>
              <a:rPr lang="en-US" dirty="0"/>
              <a:t>Please consult course syllabus </a:t>
            </a:r>
          </a:p>
          <a:p>
            <a:endParaRPr lang="en-US" dirty="0"/>
          </a:p>
        </p:txBody>
      </p:sp>
    </p:spTree>
    <p:extLst>
      <p:ext uri="{BB962C8B-B14F-4D97-AF65-F5344CB8AC3E}">
        <p14:creationId xmlns:p14="http://schemas.microsoft.com/office/powerpoint/2010/main" val="157153678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TM04033917[[fn=Berlin]]</Template>
  <TotalTime>8293</TotalTime>
  <Words>861</Words>
  <Application>Microsoft Office PowerPoint</Application>
  <PresentationFormat>Widescreen</PresentationFormat>
  <Paragraphs>271</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Trebuchet MS</vt:lpstr>
      <vt:lpstr>Berlin</vt:lpstr>
      <vt:lpstr>Sussex County Community College</vt:lpstr>
      <vt:lpstr>What is a disability?</vt:lpstr>
      <vt:lpstr>Substantially limits and major life activities</vt:lpstr>
      <vt:lpstr>Laws Governing Disability Resources</vt:lpstr>
      <vt:lpstr>Difference Between High School and College</vt:lpstr>
      <vt:lpstr>Documentation</vt:lpstr>
      <vt:lpstr>Student Advocacy </vt:lpstr>
      <vt:lpstr>Course Material</vt:lpstr>
      <vt:lpstr>Grades and Assessments</vt:lpstr>
      <vt:lpstr>Process</vt:lpstr>
      <vt:lpstr>Common Accommodations</vt:lpstr>
      <vt:lpstr>PowerPoint Presentation</vt:lpstr>
      <vt:lpstr>Support Services</vt:lpstr>
      <vt:lpstr>Meet with 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Sussex County Community College</dc:title>
  <dc:creator>Pamela Cavanagh</dc:creator>
  <cp:lastModifiedBy>Pamela Cavanagh</cp:lastModifiedBy>
  <cp:revision>29</cp:revision>
  <dcterms:created xsi:type="dcterms:W3CDTF">2025-03-12T14:35:26Z</dcterms:created>
  <dcterms:modified xsi:type="dcterms:W3CDTF">2025-03-18T12:07:13Z</dcterms:modified>
</cp:coreProperties>
</file>